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 id="272" r:id="rId15"/>
    <p:sldId id="273"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10E0C5-EAE8-4C2C-9E8C-72FC39B93D69}" type="datetimeFigureOut">
              <a:rPr lang="it-IT" smtClean="0"/>
              <a:pPr/>
              <a:t>08/05/2016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3ED80-18A9-4EBF-85C0-66B1B1BD402A}" type="slidenum">
              <a:rPr lang="it-IT" smtClean="0"/>
              <a:pPr/>
              <a:t>‹N›</a:t>
            </a:fld>
            <a:endParaRPr lang="it-IT"/>
          </a:p>
        </p:txBody>
      </p:sp>
    </p:spTree>
    <p:extLst>
      <p:ext uri="{BB962C8B-B14F-4D97-AF65-F5344CB8AC3E}">
        <p14:creationId xmlns:p14="http://schemas.microsoft.com/office/powerpoint/2010/main" val="1450725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00" dirty="0" smtClean="0">
                <a:solidFill>
                  <a:srgbClr val="000000"/>
                </a:solidFill>
              </a:rPr>
              <a:t>Modulo:</a:t>
            </a:r>
            <a:r>
              <a:rPr lang="it-IT" dirty="0" smtClean="0">
                <a:solidFill>
                  <a:srgbClr val="000000"/>
                </a:solidFill>
              </a:rPr>
              <a:t> </a:t>
            </a:r>
            <a:r>
              <a:rPr lang="it-IT" b="1" i="1" dirty="0" smtClean="0">
                <a:solidFill>
                  <a:srgbClr val="000000"/>
                </a:solidFill>
                <a:latin typeface="Book Antiqua" panose="02040602050305030304" pitchFamily="18" charset="0"/>
              </a:rPr>
              <a:t>Legislazione del Lavoro- </a:t>
            </a:r>
            <a:r>
              <a:rPr lang="it-IT" b="0" i="1" dirty="0" smtClean="0">
                <a:solidFill>
                  <a:srgbClr val="000000"/>
                </a:solidFill>
                <a:effectLst>
                  <a:outerShdw blurRad="38100" dist="38100" dir="2700000" algn="tl">
                    <a:srgbClr val="000000">
                      <a:alpha val="43137"/>
                    </a:srgbClr>
                  </a:outerShdw>
                </a:effectLst>
                <a:latin typeface="Book Antiqua" panose="02040602050305030304" pitchFamily="18" charset="0"/>
              </a:rPr>
              <a:t>Il contratto di lavoro subordinato</a:t>
            </a: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1</a:t>
            </a:fld>
            <a:endParaRPr lang="it-IT"/>
          </a:p>
        </p:txBody>
      </p:sp>
    </p:spTree>
    <p:extLst>
      <p:ext uri="{BB962C8B-B14F-4D97-AF65-F5344CB8AC3E}">
        <p14:creationId xmlns:p14="http://schemas.microsoft.com/office/powerpoint/2010/main" val="39254181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10</a:t>
            </a:fld>
            <a:endParaRPr lang="it-IT">
              <a:solidFill>
                <a:prstClr val="black"/>
              </a:solidFill>
            </a:endParaRPr>
          </a:p>
        </p:txBody>
      </p:sp>
    </p:spTree>
    <p:extLst>
      <p:ext uri="{BB962C8B-B14F-4D97-AF65-F5344CB8AC3E}">
        <p14:creationId xmlns:p14="http://schemas.microsoft.com/office/powerpoint/2010/main" val="1476426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11</a:t>
            </a:fld>
            <a:endParaRPr lang="it-IT">
              <a:solidFill>
                <a:prstClr val="black"/>
              </a:solidFill>
            </a:endParaRPr>
          </a:p>
        </p:txBody>
      </p:sp>
    </p:spTree>
    <p:extLst>
      <p:ext uri="{BB962C8B-B14F-4D97-AF65-F5344CB8AC3E}">
        <p14:creationId xmlns:p14="http://schemas.microsoft.com/office/powerpoint/2010/main" val="2063228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12</a:t>
            </a:fld>
            <a:endParaRPr lang="it-IT">
              <a:solidFill>
                <a:prstClr val="black"/>
              </a:solidFill>
            </a:endParaRPr>
          </a:p>
        </p:txBody>
      </p:sp>
    </p:spTree>
    <p:extLst>
      <p:ext uri="{BB962C8B-B14F-4D97-AF65-F5344CB8AC3E}">
        <p14:creationId xmlns:p14="http://schemas.microsoft.com/office/powerpoint/2010/main" val="1231550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13</a:t>
            </a:fld>
            <a:endParaRPr lang="it-IT">
              <a:solidFill>
                <a:prstClr val="black"/>
              </a:solidFill>
            </a:endParaRPr>
          </a:p>
        </p:txBody>
      </p:sp>
    </p:spTree>
    <p:extLst>
      <p:ext uri="{BB962C8B-B14F-4D97-AF65-F5344CB8AC3E}">
        <p14:creationId xmlns:p14="http://schemas.microsoft.com/office/powerpoint/2010/main" val="3828208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14</a:t>
            </a:fld>
            <a:endParaRPr lang="it-IT">
              <a:solidFill>
                <a:prstClr val="black"/>
              </a:solidFill>
            </a:endParaRPr>
          </a:p>
        </p:txBody>
      </p:sp>
    </p:spTree>
    <p:extLst>
      <p:ext uri="{BB962C8B-B14F-4D97-AF65-F5344CB8AC3E}">
        <p14:creationId xmlns:p14="http://schemas.microsoft.com/office/powerpoint/2010/main" val="37852818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smtClean="0">
                <a:ln>
                  <a:noFill/>
                </a:ln>
                <a:solidFill>
                  <a:srgbClr val="000000"/>
                </a:solidFill>
                <a:effectLst/>
                <a:uLnTx/>
                <a:uFillTx/>
                <a:latin typeface="+mn-lt"/>
              </a:rPr>
              <a:t>Modulo:</a:t>
            </a:r>
            <a:r>
              <a:rPr kumimoji="0" lang="it-IT" sz="1200" b="0" i="0" u="none" strike="noStrike" kern="1200" cap="none" spc="0" normalizeH="0" baseline="0" noProof="0" smtClean="0">
                <a:ln>
                  <a:noFill/>
                </a:ln>
                <a:solidFill>
                  <a:srgbClr val="000000"/>
                </a:solidFill>
                <a:effectLst/>
                <a:uLnTx/>
                <a:uFillTx/>
                <a:latin typeface="+mn-lt"/>
              </a:rPr>
              <a:t> </a:t>
            </a:r>
            <a:r>
              <a:rPr kumimoji="0" lang="it-IT" sz="1200" b="1" i="1" u="none" strike="noStrike" kern="1200" cap="none" spc="0" normalizeH="0" baseline="0" noProof="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15</a:t>
            </a:fld>
            <a:endParaRPr lang="it-IT">
              <a:solidFill>
                <a:prstClr val="black"/>
              </a:solidFill>
            </a:endParaRPr>
          </a:p>
        </p:txBody>
      </p:sp>
    </p:spTree>
    <p:extLst>
      <p:ext uri="{BB962C8B-B14F-4D97-AF65-F5344CB8AC3E}">
        <p14:creationId xmlns:p14="http://schemas.microsoft.com/office/powerpoint/2010/main" val="1803241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2</a:t>
            </a:fld>
            <a:endParaRPr lang="it-IT"/>
          </a:p>
        </p:txBody>
      </p:sp>
    </p:spTree>
    <p:extLst>
      <p:ext uri="{BB962C8B-B14F-4D97-AF65-F5344CB8AC3E}">
        <p14:creationId xmlns:p14="http://schemas.microsoft.com/office/powerpoint/2010/main" val="3711034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3</a:t>
            </a:fld>
            <a:endParaRPr lang="it-IT"/>
          </a:p>
        </p:txBody>
      </p:sp>
    </p:spTree>
    <p:extLst>
      <p:ext uri="{BB962C8B-B14F-4D97-AF65-F5344CB8AC3E}">
        <p14:creationId xmlns:p14="http://schemas.microsoft.com/office/powerpoint/2010/main" val="41804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4</a:t>
            </a:fld>
            <a:endParaRPr lang="it-IT"/>
          </a:p>
        </p:txBody>
      </p:sp>
    </p:spTree>
    <p:extLst>
      <p:ext uri="{BB962C8B-B14F-4D97-AF65-F5344CB8AC3E}">
        <p14:creationId xmlns:p14="http://schemas.microsoft.com/office/powerpoint/2010/main" val="3624152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5</a:t>
            </a:fld>
            <a:endParaRPr lang="it-IT"/>
          </a:p>
        </p:txBody>
      </p:sp>
    </p:spTree>
    <p:extLst>
      <p:ext uri="{BB962C8B-B14F-4D97-AF65-F5344CB8AC3E}">
        <p14:creationId xmlns:p14="http://schemas.microsoft.com/office/powerpoint/2010/main" val="1673210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6</a:t>
            </a:fld>
            <a:endParaRPr lang="it-IT"/>
          </a:p>
        </p:txBody>
      </p:sp>
    </p:spTree>
    <p:extLst>
      <p:ext uri="{BB962C8B-B14F-4D97-AF65-F5344CB8AC3E}">
        <p14:creationId xmlns:p14="http://schemas.microsoft.com/office/powerpoint/2010/main" val="630386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p:txBody>
      </p:sp>
      <p:sp>
        <p:nvSpPr>
          <p:cNvPr id="4" name="Segnaposto numero diapositiva 3"/>
          <p:cNvSpPr>
            <a:spLocks noGrp="1"/>
          </p:cNvSpPr>
          <p:nvPr>
            <p:ph type="sldNum" sz="quarter" idx="10"/>
          </p:nvPr>
        </p:nvSpPr>
        <p:spPr/>
        <p:txBody>
          <a:bodyPr/>
          <a:lstStyle/>
          <a:p>
            <a:fld id="{FF53ED80-18A9-4EBF-85C0-66B1B1BD402A}" type="slidenum">
              <a:rPr lang="it-IT" smtClean="0"/>
              <a:pPr/>
              <a:t>7</a:t>
            </a:fld>
            <a:endParaRPr lang="it-IT"/>
          </a:p>
        </p:txBody>
      </p:sp>
    </p:spTree>
    <p:extLst>
      <p:ext uri="{BB962C8B-B14F-4D97-AF65-F5344CB8AC3E}">
        <p14:creationId xmlns:p14="http://schemas.microsoft.com/office/powerpoint/2010/main" val="1088718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8</a:t>
            </a:fld>
            <a:endParaRPr lang="it-IT"/>
          </a:p>
        </p:txBody>
      </p:sp>
    </p:spTree>
    <p:extLst>
      <p:ext uri="{BB962C8B-B14F-4D97-AF65-F5344CB8AC3E}">
        <p14:creationId xmlns:p14="http://schemas.microsoft.com/office/powerpoint/2010/main" val="2415975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rPr>
              <a:t>Il contratto di lavoro subordinato</a:t>
            </a: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9</a:t>
            </a:fld>
            <a:endParaRPr lang="it-IT"/>
          </a:p>
        </p:txBody>
      </p:sp>
    </p:spTree>
    <p:extLst>
      <p:ext uri="{BB962C8B-B14F-4D97-AF65-F5344CB8AC3E}">
        <p14:creationId xmlns:p14="http://schemas.microsoft.com/office/powerpoint/2010/main" val="111695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11527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51274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670766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75678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2437527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138986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400873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47001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762453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281783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2899394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75D55F-D998-4648-972D-DD97A3478DA5}" type="slidenum">
              <a:rPr lang="it-IT" smtClean="0"/>
              <a:pPr/>
              <a:t>‹N›</a:t>
            </a:fld>
            <a:endParaRPr lang="it-IT"/>
          </a:p>
        </p:txBody>
      </p:sp>
    </p:spTree>
    <p:extLst>
      <p:ext uri="{BB962C8B-B14F-4D97-AF65-F5344CB8AC3E}">
        <p14:creationId xmlns:p14="http://schemas.microsoft.com/office/powerpoint/2010/main" val="2038896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4149" y="150126"/>
            <a:ext cx="11162731" cy="1091820"/>
          </a:xfrm>
        </p:spPr>
        <p:txBody>
          <a:bodyPr>
            <a:normAutofit/>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sz="3000" dirty="0">
              <a:latin typeface="Bauhaus 93" panose="04030905020B02020C02" pitchFamily="82" charset="0"/>
            </a:endParaRPr>
          </a:p>
        </p:txBody>
      </p:sp>
      <p:sp>
        <p:nvSpPr>
          <p:cNvPr id="5" name="Rectangle 2"/>
          <p:cNvSpPr>
            <a:spLocks noChangeArrowheads="1"/>
          </p:cNvSpPr>
          <p:nvPr/>
        </p:nvSpPr>
        <p:spPr bwMode="auto">
          <a:xfrm>
            <a:off x="423080" y="1501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6" name="Rettangolo 5"/>
          <p:cNvSpPr/>
          <p:nvPr/>
        </p:nvSpPr>
        <p:spPr>
          <a:xfrm>
            <a:off x="614149" y="996288"/>
            <a:ext cx="10740788" cy="5779787"/>
          </a:xfrm>
          <a:prstGeom prst="rect">
            <a:avLst/>
          </a:prstGeom>
        </p:spPr>
        <p:txBody>
          <a:bodyPr wrap="square">
            <a:spAutoFit/>
          </a:bodyPr>
          <a:lstStyle/>
          <a:p>
            <a:pPr algn="ctr">
              <a:lnSpc>
                <a:spcPct val="107000"/>
              </a:lnSpc>
              <a:spcAft>
                <a:spcPts val="800"/>
              </a:spcAft>
            </a:pPr>
            <a:r>
              <a:rPr lang="it-IT" sz="2200" dirty="0" smtClean="0">
                <a:latin typeface="Calibri" panose="020F0502020204030204" pitchFamily="34" charset="0"/>
                <a:ea typeface="Calibri" panose="020F0502020204030204" pitchFamily="34" charset="0"/>
                <a:cs typeface="Times New Roman" panose="02020603050405020304" pitchFamily="18" charset="0"/>
              </a:rPr>
              <a:t>IL </a:t>
            </a:r>
            <a:r>
              <a:rPr lang="it-IT" sz="2200" dirty="0">
                <a:latin typeface="Calibri" panose="020F0502020204030204" pitchFamily="34" charset="0"/>
                <a:ea typeface="Calibri" panose="020F0502020204030204" pitchFamily="34" charset="0"/>
                <a:cs typeface="Times New Roman" panose="02020603050405020304" pitchFamily="18" charset="0"/>
              </a:rPr>
              <a:t>CONTRATTO DI LAVORO SUBORDINATO </a:t>
            </a:r>
            <a:endParaRPr lang="it-IT" sz="22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200" dirty="0" smtClean="0">
                <a:latin typeface="Calibri" panose="020F0502020204030204" pitchFamily="34" charset="0"/>
                <a:ea typeface="Calibri" panose="020F0502020204030204" pitchFamily="34" charset="0"/>
                <a:cs typeface="Times New Roman" panose="02020603050405020304" pitchFamily="18" charset="0"/>
              </a:rPr>
              <a:t>Si </a:t>
            </a:r>
            <a:r>
              <a:rPr lang="it-IT" sz="2200" dirty="0">
                <a:latin typeface="Calibri" panose="020F0502020204030204" pitchFamily="34" charset="0"/>
                <a:ea typeface="Calibri" panose="020F0502020204030204" pitchFamily="34" charset="0"/>
                <a:cs typeface="Times New Roman" panose="02020603050405020304" pitchFamily="18" charset="0"/>
              </a:rPr>
              <a:t>considera contratto di lavoro subordinato l’accordo con il quale il lavoratore si obbliga a prestare la propria opera alle dipendenze e sotto la direzione del datore di lavoro in cambio di una determinata retribuzione.</a:t>
            </a:r>
          </a:p>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Elementi sono quindi:</a:t>
            </a:r>
          </a:p>
          <a:p>
            <a:pPr algn="just">
              <a:lnSpc>
                <a:spcPct val="107000"/>
              </a:lnSpc>
              <a:spcAft>
                <a:spcPts val="800"/>
              </a:spcAft>
            </a:pPr>
            <a:r>
              <a:rPr lang="it-IT" sz="2200" dirty="0">
                <a:highlight>
                  <a:srgbClr val="00FF00"/>
                </a:highlight>
                <a:latin typeface="Calibri" panose="020F0502020204030204" pitchFamily="34" charset="0"/>
                <a:ea typeface="Calibri" panose="020F0502020204030204" pitchFamily="34" charset="0"/>
                <a:cs typeface="Times New Roman" panose="02020603050405020304" pitchFamily="18" charset="0"/>
              </a:rPr>
              <a:t>RETRTIBUZIONE</a:t>
            </a:r>
            <a:r>
              <a:rPr lang="it-IT" sz="2200" dirty="0">
                <a:latin typeface="Calibri" panose="020F0502020204030204" pitchFamily="34" charset="0"/>
                <a:ea typeface="Calibri" panose="020F0502020204030204" pitchFamily="34" charset="0"/>
                <a:cs typeface="Times New Roman" panose="02020603050405020304" pitchFamily="18" charset="0"/>
              </a:rPr>
              <a:t> = corrispettivo della prestazione del lavoratore</a:t>
            </a:r>
          </a:p>
          <a:p>
            <a:pPr algn="just">
              <a:lnSpc>
                <a:spcPct val="107000"/>
              </a:lnSpc>
              <a:spcAft>
                <a:spcPts val="800"/>
              </a:spcAft>
            </a:pPr>
            <a:r>
              <a:rPr lang="it-IT" sz="2200" dirty="0">
                <a:highlight>
                  <a:srgbClr val="00FF00"/>
                </a:highlight>
                <a:latin typeface="Calibri" panose="020F0502020204030204" pitchFamily="34" charset="0"/>
                <a:ea typeface="Calibri" panose="020F0502020204030204" pitchFamily="34" charset="0"/>
                <a:cs typeface="Times New Roman" panose="02020603050405020304" pitchFamily="18" charset="0"/>
              </a:rPr>
              <a:t>SUBORDINAZIONE</a:t>
            </a:r>
            <a:r>
              <a:rPr lang="it-IT" sz="2200" dirty="0">
                <a:latin typeface="Calibri" panose="020F0502020204030204" pitchFamily="34" charset="0"/>
                <a:ea typeface="Calibri" panose="020F0502020204030204" pitchFamily="34" charset="0"/>
                <a:cs typeface="Times New Roman" panose="02020603050405020304" pitchFamily="18" charset="0"/>
              </a:rPr>
              <a:t> = assoggettamento del lavoratore al potere direttivo, organizzativo e gerarchico del datore di lavoro che deve estrinsecarsi nell’emanazione di ordini specifici, oltre che in una assidua attività di vigilanza e controllo.</a:t>
            </a:r>
          </a:p>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Per accertare la sussistenza della subordinazione occorre avere riguardo ad altri criteri:</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La volontà espressa dalle parti in sede di costituzione del rapporto;</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Le concrete modalità di svolgimento della prestazione</a:t>
            </a:r>
            <a:r>
              <a:rPr lang="it-IT" sz="2200" dirty="0" smtClean="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r>
              <a:rPr lang="it-IT" sz="2200" dirty="0" smtClean="0">
                <a:latin typeface="Calibri" panose="020F0502020204030204" pitchFamily="34" charset="0"/>
                <a:ea typeface="Calibri" panose="020F0502020204030204" pitchFamily="34" charset="0"/>
                <a:cs typeface="Times New Roman" panose="02020603050405020304" pitchFamily="18" charset="0"/>
              </a:rPr>
              <a:t>Una serie di indicatori della condizione di subordinazione (indici sussidiari o accessori) individuati dalla giurisprudenza.</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7678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6" name="Rettangolo 5"/>
          <p:cNvSpPr/>
          <p:nvPr/>
        </p:nvSpPr>
        <p:spPr>
          <a:xfrm>
            <a:off x="1214651" y="1569493"/>
            <a:ext cx="9621671" cy="4880182"/>
          </a:xfrm>
          <a:prstGeom prst="rect">
            <a:avLst/>
          </a:prstGeom>
        </p:spPr>
        <p:txBody>
          <a:bodyPr wrap="square">
            <a:spAutoFit/>
          </a:bodyPr>
          <a:lstStyle/>
          <a:p>
            <a:pPr algn="just">
              <a:lnSpc>
                <a:spcPct val="107000"/>
              </a:lnSpc>
              <a:spcAft>
                <a:spcPts val="800"/>
              </a:spcAft>
            </a:pPr>
            <a:r>
              <a:rPr lang="it-IT" sz="2100" b="1" dirty="0">
                <a:latin typeface="Calibri" panose="020F0502020204030204" pitchFamily="34" charset="0"/>
                <a:ea typeface="Calibri" panose="020F0502020204030204" pitchFamily="34" charset="0"/>
                <a:cs typeface="Times New Roman" panose="02020603050405020304" pitchFamily="18" charset="0"/>
              </a:rPr>
              <a:t>CONTRATTO DI LAVORO PART TIME</a:t>
            </a:r>
            <a:endParaRPr lang="it-IT" sz="2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100" dirty="0">
                <a:latin typeface="Calibri" panose="020F0502020204030204" pitchFamily="34" charset="0"/>
                <a:ea typeface="Calibri" panose="020F0502020204030204" pitchFamily="34" charset="0"/>
                <a:cs typeface="Times New Roman" panose="02020603050405020304" pitchFamily="18" charset="0"/>
              </a:rPr>
              <a:t>Il part-time consiste in un rapporto di lavoro subordinato caratterizzato dal fatto che le parti nel contratto individuale di lavoro stabiliscono lo svolgimento dell’attività lavorativa per un orario ridotto rispetto a quello previsto dal legislatore o dai contratti collettivi. Esso rappresenta una modalità particolare di svolgimento del rapporto di lavoro cui si applica la disciplina del lavoro subordinato salvo alcune eccezioni.</a:t>
            </a:r>
          </a:p>
          <a:p>
            <a:pPr algn="just">
              <a:lnSpc>
                <a:spcPct val="107000"/>
              </a:lnSpc>
              <a:spcAft>
                <a:spcPts val="800"/>
              </a:spcAft>
            </a:pPr>
            <a:r>
              <a:rPr lang="it-IT" sz="2100" u="sng" dirty="0">
                <a:latin typeface="Calibri" panose="020F0502020204030204" pitchFamily="34" charset="0"/>
                <a:ea typeface="Calibri" panose="020F0502020204030204" pitchFamily="34" charset="0"/>
                <a:cs typeface="Times New Roman" panose="02020603050405020304" pitchFamily="18" charset="0"/>
              </a:rPr>
              <a:t>PART TIME ORIZZONTALE</a:t>
            </a:r>
            <a:r>
              <a:rPr lang="it-IT" sz="2100" dirty="0">
                <a:latin typeface="Calibri" panose="020F0502020204030204" pitchFamily="34" charset="0"/>
                <a:ea typeface="Calibri" panose="020F0502020204030204" pitchFamily="34" charset="0"/>
                <a:cs typeface="Times New Roman" panose="02020603050405020304" pitchFamily="18" charset="0"/>
              </a:rPr>
              <a:t>: La riduzione di orario rispetto al tempo pieno è prevista in relazione all’orario normale giornaliero di lavoro (il lavoratore presta la propria attività tutti i giorni).</a:t>
            </a:r>
          </a:p>
          <a:p>
            <a:pPr algn="just">
              <a:lnSpc>
                <a:spcPct val="107000"/>
              </a:lnSpc>
              <a:spcAft>
                <a:spcPts val="800"/>
              </a:spcAft>
            </a:pPr>
            <a:r>
              <a:rPr lang="it-IT" sz="2100" u="sng" dirty="0">
                <a:latin typeface="Calibri" panose="020F0502020204030204" pitchFamily="34" charset="0"/>
                <a:ea typeface="Calibri" panose="020F0502020204030204" pitchFamily="34" charset="0"/>
                <a:cs typeface="Times New Roman" panose="02020603050405020304" pitchFamily="18" charset="0"/>
              </a:rPr>
              <a:t>PART TIME VERTICALE</a:t>
            </a:r>
            <a:r>
              <a:rPr lang="it-IT" sz="2100" dirty="0">
                <a:latin typeface="Calibri" panose="020F0502020204030204" pitchFamily="34" charset="0"/>
                <a:ea typeface="Calibri" panose="020F0502020204030204" pitchFamily="34" charset="0"/>
                <a:cs typeface="Times New Roman" panose="02020603050405020304" pitchFamily="18" charset="0"/>
              </a:rPr>
              <a:t>: L’attività lavorativa è svolta a tempo pieno ma limitatamente a periodi predeterminati nel corso della settimana, del mese o dell’anno ( es: lavora solo alcuni giorni alla settimana, oppure lavora solo alcuni giorni al mese o solo alcuni mesi all’anno).</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4086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6" name="Rettangolo 5"/>
          <p:cNvSpPr/>
          <p:nvPr/>
        </p:nvSpPr>
        <p:spPr>
          <a:xfrm>
            <a:off x="1214651" y="1569493"/>
            <a:ext cx="9621671" cy="5022080"/>
          </a:xfrm>
          <a:prstGeom prst="rect">
            <a:avLst/>
          </a:prstGeom>
        </p:spPr>
        <p:txBody>
          <a:bodyPr wrap="square">
            <a:spAutoFit/>
          </a:bodyPr>
          <a:lstStyle/>
          <a:p>
            <a:pPr algn="just">
              <a:lnSpc>
                <a:spcPct val="107000"/>
              </a:lnSpc>
              <a:spcAft>
                <a:spcPts val="800"/>
              </a:spcAft>
            </a:pPr>
            <a:r>
              <a:rPr lang="it-IT" sz="2400" u="sng" dirty="0">
                <a:latin typeface="Calibri" panose="020F0502020204030204" pitchFamily="34" charset="0"/>
                <a:ea typeface="Calibri" panose="020F0502020204030204" pitchFamily="34" charset="0"/>
                <a:cs typeface="Times New Roman" panose="02020603050405020304" pitchFamily="18" charset="0"/>
              </a:rPr>
              <a:t>PART TIME MISTO</a:t>
            </a:r>
            <a:r>
              <a:rPr lang="it-IT" sz="2400" dirty="0">
                <a:latin typeface="Calibri" panose="020F0502020204030204" pitchFamily="34" charset="0"/>
                <a:ea typeface="Calibri" panose="020F0502020204030204" pitchFamily="34" charset="0"/>
                <a:cs typeface="Times New Roman" panose="02020603050405020304" pitchFamily="18" charset="0"/>
              </a:rPr>
              <a:t>: L’attività lavorativa è svolta secondo una combinazione delle due tipologie orizzontale e verticale. ( es in alcuni periodi lavora tutti i giorni a tempo ridotto, in altri lavora a tempo pieno ma solo alcuni giorni alla settimana).</a:t>
            </a:r>
          </a:p>
          <a:p>
            <a:pPr algn="just">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Non ci sono divieti per il cumolo delle prestazioni lavorative, quindi la possibilità di svolgere più rapporti di lavoro part-time alle dipendenze di più datori di lavoro.</a:t>
            </a:r>
          </a:p>
          <a:p>
            <a:pPr algn="just">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In presenza di lavoro part-time, si può avere il lavoro supplementare, attività lavorativa svolta dal lavoratore part-time oltre l’orario concordato ma entro il limite orario del tempo pieno. Le ore di lavoro supplementare sono retribuite come ore ordinarie, a meno che il contratto collettivo nazionale non stabilisca diversamente. Serve il consenso del lavoratore.</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4330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6" name="Rettangolo 5"/>
          <p:cNvSpPr/>
          <p:nvPr/>
        </p:nvSpPr>
        <p:spPr>
          <a:xfrm>
            <a:off x="1214651" y="1569493"/>
            <a:ext cx="9621671" cy="4995983"/>
          </a:xfrm>
          <a:prstGeom prst="rect">
            <a:avLst/>
          </a:prstGeom>
        </p:spPr>
        <p:txBody>
          <a:bodyPr wrap="square">
            <a:spAutoFit/>
          </a:bodyPr>
          <a:lstStyle/>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Su accordo delle parti risultante da atto scritto è ammessa la trasformazione del rapporto di lavoro a tempo pieno in rapporto a tempo parziale.</a:t>
            </a: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Esiste anche una ipotesi di </a:t>
            </a:r>
            <a:r>
              <a:rPr lang="it-IT" sz="2000" u="sng" dirty="0">
                <a:latin typeface="Calibri" panose="020F0502020204030204" pitchFamily="34" charset="0"/>
                <a:ea typeface="Calibri" panose="020F0502020204030204" pitchFamily="34" charset="0"/>
                <a:cs typeface="Times New Roman" panose="02020603050405020304" pitchFamily="18" charset="0"/>
              </a:rPr>
              <a:t>trasformazione di diritto del rapporto dal tempo pieno al part-time</a:t>
            </a:r>
            <a:r>
              <a:rPr lang="it-IT" sz="2000" dirty="0">
                <a:latin typeface="Calibri" panose="020F0502020204030204" pitchFamily="34" charset="0"/>
                <a:ea typeface="Calibri" panose="020F0502020204030204" pitchFamily="34" charset="0"/>
                <a:cs typeface="Times New Roman" panose="02020603050405020304" pitchFamily="18" charset="0"/>
              </a:rPr>
              <a:t>. E’ prevista per i lavoratori affetti da patologie oncologiche, cioè i lavoratori per i quali residua una ridotta capacità lavorativa, anche per effetto degli effetti collaterali delle terapie mediche salvavita, accertata da una commissione medica istituita presso l’Asl territorialmente competente. Tali lavoratori hanno diritto alla trasformazione del rapporto di lavoro da tempo pieno a tempo parziale verticale o orizzontale e tale richiesta non può essere negata sulla base di contrastanti esigenze aziendali.</a:t>
            </a: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Il rapporto di lavoro part-time deve essere trasformato nuovamente in rapporto a tempo pieno a richiesta del lavoratore, quando lo stato di salute lo rende possibile.</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il </a:t>
            </a:r>
            <a:r>
              <a:rPr lang="it-IT" sz="2000" dirty="0">
                <a:latin typeface="Calibri" panose="020F0502020204030204" pitchFamily="34" charset="0"/>
                <a:ea typeface="Calibri" panose="020F0502020204030204" pitchFamily="34" charset="0"/>
                <a:cs typeface="Times New Roman" panose="02020603050405020304" pitchFamily="18" charset="0"/>
              </a:rPr>
              <a:t>limite orario del tempo pieno. Le ore di lavoro supplementare sono retribuite come ore ordinarie, a meno che il contratto collettivo nazionale non stabilisca diversamente. Serve il consenso del lavoratore.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7486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6" name="Rettangolo 5"/>
          <p:cNvSpPr/>
          <p:nvPr/>
        </p:nvSpPr>
        <p:spPr>
          <a:xfrm>
            <a:off x="1214651" y="1569493"/>
            <a:ext cx="9621671" cy="4681282"/>
          </a:xfrm>
          <a:prstGeom prst="rect">
            <a:avLst/>
          </a:prstGeom>
        </p:spPr>
        <p:txBody>
          <a:bodyPr wrap="square">
            <a:spAutoFit/>
          </a:bodyPr>
          <a:lstStyle/>
          <a:p>
            <a:pPr algn="just">
              <a:lnSpc>
                <a:spcPct val="107000"/>
              </a:lnSpc>
              <a:spcAft>
                <a:spcPts val="800"/>
              </a:spcAft>
            </a:pPr>
            <a:r>
              <a:rPr lang="it-IT" sz="2000" b="1" dirty="0">
                <a:latin typeface="Calibri" panose="020F0502020204030204" pitchFamily="34" charset="0"/>
                <a:ea typeface="Calibri" panose="020F0502020204030204" pitchFamily="34" charset="0"/>
                <a:cs typeface="Times New Roman" panose="02020603050405020304" pitchFamily="18" charset="0"/>
              </a:rPr>
              <a:t>JOB SHARING</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Il job </a:t>
            </a:r>
            <a:r>
              <a:rPr lang="it-IT" sz="2000" dirty="0" err="1">
                <a:latin typeface="Calibri" panose="020F0502020204030204" pitchFamily="34" charset="0"/>
                <a:ea typeface="Calibri" panose="020F0502020204030204" pitchFamily="34" charset="0"/>
                <a:cs typeface="Times New Roman" panose="02020603050405020304" pitchFamily="18" charset="0"/>
              </a:rPr>
              <a:t>sharing</a:t>
            </a:r>
            <a:r>
              <a:rPr lang="it-IT" sz="2000" dirty="0">
                <a:latin typeface="Calibri" panose="020F0502020204030204" pitchFamily="34" charset="0"/>
                <a:ea typeface="Calibri" panose="020F0502020204030204" pitchFamily="34" charset="0"/>
                <a:cs typeface="Times New Roman" panose="02020603050405020304" pitchFamily="18" charset="0"/>
              </a:rPr>
              <a:t> è un contratto di lavoro subordinato attraverso il quale due lavoratori assumono in solido l’impegno ad adempiere un’unica e identica obbligazione lavorativa. Fermo restando il vincolo di solidarietà e fatta salva una diversa intesa tra le parti contraenti, ogni lavoratore resta personalmente e direttamente responsabile dell’adempimento dell’intera obbligazione lavorativa, nei limiti previsti dalla legge.</a:t>
            </a: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Il contratto deve prevedere:</a:t>
            </a:r>
          </a:p>
          <a:p>
            <a:pPr marL="342900" lvl="0" indent="-342900" algn="just">
              <a:lnSpc>
                <a:spcPct val="107000"/>
              </a:lnSpc>
              <a:spcAft>
                <a:spcPts val="0"/>
              </a:spcAft>
              <a:buFont typeface="Symbol" panose="05050102010706020507" pitchFamily="18" charset="2"/>
              <a:buChar char=""/>
            </a:pPr>
            <a:r>
              <a:rPr lang="it-IT" sz="2000" dirty="0">
                <a:latin typeface="Calibri" panose="020F0502020204030204" pitchFamily="34" charset="0"/>
                <a:ea typeface="Calibri" panose="020F0502020204030204" pitchFamily="34" charset="0"/>
                <a:cs typeface="Times New Roman" panose="02020603050405020304" pitchFamily="18" charset="0"/>
              </a:rPr>
              <a:t>misura percentuale di ripartizione e collocazione temporale del lavoro giornaliero, settimanale , mensile o annuale che si prevede venga svolto da ciascuno dei lavoratori </a:t>
            </a:r>
            <a:r>
              <a:rPr lang="it-IT" sz="2000" dirty="0" err="1">
                <a:latin typeface="Calibri" panose="020F0502020204030204" pitchFamily="34" charset="0"/>
                <a:ea typeface="Calibri" panose="020F0502020204030204" pitchFamily="34" charset="0"/>
                <a:cs typeface="Times New Roman" panose="02020603050405020304" pitchFamily="18" charset="0"/>
              </a:rPr>
              <a:t>coobliggati</a:t>
            </a:r>
            <a:r>
              <a:rPr lang="it-IT" sz="20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0"/>
              </a:spcAft>
              <a:buFont typeface="Symbol" panose="05050102010706020507" pitchFamily="18" charset="2"/>
              <a:buChar char=""/>
            </a:pPr>
            <a:r>
              <a:rPr lang="it-IT" sz="2000" dirty="0">
                <a:latin typeface="Calibri" panose="020F0502020204030204" pitchFamily="34" charset="0"/>
                <a:ea typeface="Calibri" panose="020F0502020204030204" pitchFamily="34" charset="0"/>
                <a:cs typeface="Times New Roman" panose="02020603050405020304" pitchFamily="18" charset="0"/>
              </a:rPr>
              <a:t>luogo di lavoro</a:t>
            </a:r>
          </a:p>
          <a:p>
            <a:pPr marL="342900" lvl="0" indent="-342900" algn="just">
              <a:lnSpc>
                <a:spcPct val="107000"/>
              </a:lnSpc>
              <a:spcAft>
                <a:spcPts val="0"/>
              </a:spcAft>
              <a:buFont typeface="Symbol" panose="05050102010706020507" pitchFamily="18" charset="2"/>
              <a:buChar char=""/>
            </a:pPr>
            <a:r>
              <a:rPr lang="it-IT" sz="2000" dirty="0">
                <a:latin typeface="Calibri" panose="020F0502020204030204" pitchFamily="34" charset="0"/>
                <a:ea typeface="Calibri" panose="020F0502020204030204" pitchFamily="34" charset="0"/>
                <a:cs typeface="Times New Roman" panose="02020603050405020304" pitchFamily="18" charset="0"/>
              </a:rPr>
              <a:t>trattamento economico e normativo spettante a ciascun lavoratore;</a:t>
            </a:r>
          </a:p>
          <a:p>
            <a:pPr marL="342900" lvl="0" indent="-342900" algn="just">
              <a:lnSpc>
                <a:spcPct val="107000"/>
              </a:lnSpc>
              <a:spcAft>
                <a:spcPts val="800"/>
              </a:spcAft>
              <a:buFont typeface="Symbol" panose="05050102010706020507" pitchFamily="18" charset="2"/>
              <a:buChar char=""/>
            </a:pPr>
            <a:r>
              <a:rPr lang="it-IT" sz="2000" dirty="0">
                <a:latin typeface="Calibri" panose="020F0502020204030204" pitchFamily="34" charset="0"/>
                <a:ea typeface="Calibri" panose="020F0502020204030204" pitchFamily="34" charset="0"/>
                <a:cs typeface="Times New Roman" panose="02020603050405020304" pitchFamily="18" charset="0"/>
              </a:rPr>
              <a:t>eventuali misure di sicurezza specifiche necessarie per il tipo di lavoro svolto</a:t>
            </a:r>
            <a:r>
              <a:rPr lang="it-IT" sz="2000" dirty="0" smtClean="0">
                <a:latin typeface="Calibri" panose="020F0502020204030204" pitchFamily="34" charset="0"/>
                <a:ea typeface="Calibri" panose="020F0502020204030204" pitchFamily="34" charset="0"/>
                <a:cs typeface="Times New Roman" panose="02020603050405020304" pitchFamily="18" charset="0"/>
              </a:rPr>
              <a:t>.</a:t>
            </a:r>
            <a:endParaRPr lang="it-IT"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6253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6" name="Rettangolo 5"/>
          <p:cNvSpPr/>
          <p:nvPr/>
        </p:nvSpPr>
        <p:spPr>
          <a:xfrm>
            <a:off x="1214651" y="1569493"/>
            <a:ext cx="9621671" cy="5211876"/>
          </a:xfrm>
          <a:prstGeom prst="rect">
            <a:avLst/>
          </a:prstGeom>
        </p:spPr>
        <p:txBody>
          <a:bodyPr wrap="square">
            <a:spAutoFit/>
          </a:bodyPr>
          <a:lstStyle/>
          <a:p>
            <a:pPr algn="just">
              <a:lnSpc>
                <a:spcPct val="107000"/>
              </a:lnSpc>
              <a:spcAft>
                <a:spcPts val="800"/>
              </a:spcAft>
            </a:pPr>
            <a:r>
              <a:rPr lang="it-IT" sz="2400" b="1" dirty="0">
                <a:latin typeface="Calibri" panose="020F0502020204030204" pitchFamily="34" charset="0"/>
                <a:ea typeface="Calibri" panose="020F0502020204030204" pitchFamily="34" charset="0"/>
                <a:cs typeface="Times New Roman" panose="02020603050405020304" pitchFamily="18" charset="0"/>
              </a:rPr>
              <a:t>LAVORO INTERMITTENTE</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Il contratto di lavoro intermittente (detto anche </a:t>
            </a:r>
            <a:r>
              <a:rPr lang="it-IT" sz="2400" b="1" dirty="0">
                <a:latin typeface="Calibri" panose="020F0502020204030204" pitchFamily="34" charset="0"/>
                <a:ea typeface="Calibri" panose="020F0502020204030204" pitchFamily="34" charset="0"/>
                <a:cs typeface="Times New Roman" panose="02020603050405020304" pitchFamily="18" charset="0"/>
              </a:rPr>
              <a:t>lavoro a chiamata</a:t>
            </a:r>
            <a:r>
              <a:rPr lang="it-IT" sz="2400" dirty="0">
                <a:latin typeface="Calibri" panose="020F0502020204030204" pitchFamily="34" charset="0"/>
                <a:ea typeface="Calibri" panose="020F0502020204030204" pitchFamily="34" charset="0"/>
                <a:cs typeface="Times New Roman" panose="02020603050405020304" pitchFamily="18" charset="0"/>
              </a:rPr>
              <a:t> o </a:t>
            </a:r>
            <a:r>
              <a:rPr lang="it-IT" sz="2400" b="1" dirty="0">
                <a:latin typeface="Calibri" panose="020F0502020204030204" pitchFamily="34" charset="0"/>
                <a:ea typeface="Calibri" panose="020F0502020204030204" pitchFamily="34" charset="0"/>
                <a:cs typeface="Times New Roman" panose="02020603050405020304" pitchFamily="18" charset="0"/>
              </a:rPr>
              <a:t>job on call</a:t>
            </a:r>
            <a:r>
              <a:rPr lang="it-IT" sz="2400" dirty="0">
                <a:latin typeface="Calibri" panose="020F0502020204030204" pitchFamily="34" charset="0"/>
                <a:ea typeface="Calibri" panose="020F0502020204030204" pitchFamily="34" charset="0"/>
                <a:cs typeface="Times New Roman" panose="02020603050405020304" pitchFamily="18" charset="0"/>
              </a:rPr>
              <a:t>) è il contratto mediante il quale un lavoratore si rende disponibile a svolgere una determinata prestazione su chiamata del datore di lavoro.</a:t>
            </a:r>
          </a:p>
          <a:p>
            <a:pPr algn="just">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Si distinguono due tipologie contrattuali:</a:t>
            </a:r>
          </a:p>
          <a:p>
            <a:pPr marL="342900" lvl="0" indent="-342900" algn="just">
              <a:lnSpc>
                <a:spcPct val="107000"/>
              </a:lnSpc>
              <a:spcAft>
                <a:spcPts val="0"/>
              </a:spcAft>
              <a:buFont typeface="Symbol" panose="05050102010706020507" pitchFamily="18" charset="2"/>
              <a:buChar char=""/>
            </a:pPr>
            <a:r>
              <a:rPr lang="it-IT" sz="2400" dirty="0">
                <a:latin typeface="Calibri" panose="020F0502020204030204" pitchFamily="34" charset="0"/>
                <a:ea typeface="Calibri" panose="020F0502020204030204" pitchFamily="34" charset="0"/>
                <a:cs typeface="Times New Roman" panose="02020603050405020304" pitchFamily="18" charset="0"/>
              </a:rPr>
              <a:t>una caratterizzata dall’obbligo contrattuale del lavoratore di rispondere alla chiamata del datore di lavoro, con diritto di corresponsione di un’indennità per i periodi di disponibilità obbligatoria;</a:t>
            </a:r>
          </a:p>
          <a:p>
            <a:pPr marL="342900" lvl="0" indent="-342900" algn="just">
              <a:lnSpc>
                <a:spcPct val="107000"/>
              </a:lnSpc>
              <a:spcAft>
                <a:spcPts val="800"/>
              </a:spcAft>
              <a:buFont typeface="Symbol" panose="05050102010706020507" pitchFamily="18" charset="2"/>
              <a:buChar char=""/>
            </a:pPr>
            <a:r>
              <a:rPr lang="it-IT" sz="2400" dirty="0">
                <a:latin typeface="Calibri" panose="020F0502020204030204" pitchFamily="34" charset="0"/>
                <a:ea typeface="Calibri" panose="020F0502020204030204" pitchFamily="34" charset="0"/>
                <a:cs typeface="Times New Roman" panose="02020603050405020304" pitchFamily="18" charset="0"/>
              </a:rPr>
              <a:t>l’altra dall’assenza di tale obbligo , con la consapevolezza che il rapporto contrattuale si instaura solo al momento in cui il lavoratore  stesso, esercitando una sua facoltà, risponde alla chiamata del datore di lavoro.</a:t>
            </a:r>
          </a:p>
          <a:p>
            <a:pPr algn="just">
              <a:lnSpc>
                <a:spcPct val="107000"/>
              </a:lnSpc>
              <a:spcAft>
                <a:spcPts val="800"/>
              </a:spcAft>
            </a:pPr>
            <a:endParaRPr lang="it-IT" sz="2200" dirty="0">
              <a:solidFill>
                <a:prstClr val="black"/>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42748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a:solidFill>
                  <a:srgbClr val="000000"/>
                </a:solidFill>
                <a:latin typeface="Bauhaus 93" pitchFamily="82"/>
              </a:rPr>
              <a:t> 2015/2016 </a:t>
            </a:r>
            <a:br>
              <a:rPr lang="it-IT" sz="1800">
                <a:solidFill>
                  <a:srgbClr val="000000"/>
                </a:solidFill>
                <a:latin typeface="Bauhaus 93" pitchFamily="82"/>
              </a:rPr>
            </a:br>
            <a:r>
              <a:rPr lang="it-IT" sz="180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6" name="Rettangolo 5"/>
          <p:cNvSpPr/>
          <p:nvPr/>
        </p:nvSpPr>
        <p:spPr>
          <a:xfrm>
            <a:off x="1241946" y="2530805"/>
            <a:ext cx="9594376" cy="3166316"/>
          </a:xfrm>
          <a:prstGeom prst="rect">
            <a:avLst/>
          </a:prstGeom>
        </p:spPr>
        <p:txBody>
          <a:bodyPr wrap="square">
            <a:spAutoFit/>
          </a:bodyPr>
          <a:lstStyle/>
          <a:p>
            <a:pPr algn="just">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Ipotesi di applicazione del contratto di lavoro intermittente sono prestazioni di carattere discontinuo o intermittente secondo le esigenze individuate dai contratti collettivi e per periodi predeterminati nell’arco della settimana, del mese o dell’anno.</a:t>
            </a:r>
          </a:p>
          <a:p>
            <a:pPr algn="just">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Il lavoro intermittente può svolgersi in qualunque attività con soggetti:</a:t>
            </a:r>
          </a:p>
          <a:p>
            <a:pPr algn="just">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di età superiore a 55 anni(anche pensionati)</a:t>
            </a:r>
          </a:p>
          <a:p>
            <a:pPr algn="just">
              <a:lnSpc>
                <a:spcPct val="107000"/>
              </a:lnSpc>
              <a:spcAft>
                <a:spcPts val="800"/>
              </a:spcAft>
            </a:pPr>
            <a:r>
              <a:rPr lang="it-IT" sz="2400" dirty="0">
                <a:latin typeface="Calibri" panose="020F0502020204030204" pitchFamily="34" charset="0"/>
                <a:ea typeface="Calibri" panose="020F0502020204030204" pitchFamily="34" charset="0"/>
                <a:cs typeface="Times New Roman" panose="02020603050405020304" pitchFamily="18" charset="0"/>
              </a:rPr>
              <a:t>di età inferiore a 24 anni </a:t>
            </a:r>
            <a:r>
              <a:rPr lang="it-IT" sz="2400" dirty="0" smtClean="0">
                <a:latin typeface="Calibri" panose="020F0502020204030204" pitchFamily="34" charset="0"/>
                <a:ea typeface="Calibri" panose="020F0502020204030204" pitchFamily="34" charset="0"/>
                <a:cs typeface="Times New Roman" panose="02020603050405020304" pitchFamily="18" charset="0"/>
              </a:rPr>
              <a:t>.</a:t>
            </a:r>
            <a:endParaRPr lang="it-IT"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7096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1433015" y="2156346"/>
            <a:ext cx="9266830" cy="3093154"/>
          </a:xfrm>
          <a:prstGeom prst="rect">
            <a:avLst/>
          </a:prstGeom>
        </p:spPr>
        <p:txBody>
          <a:bodyPr wrap="square">
            <a:spAutoFit/>
          </a:bodyPr>
          <a:lstStyle/>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GLI INDICATORI DELLA CONDIZIONE DI SUBORDINAZIONE:</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Direttive tecniche e poteri di controllo e disciplinare;</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Inserimento del lavoratore nell’organizzazione aziendale;</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Esecuzione del lavoro con materiali ed attrezzature del datore di lavoro;</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Assunzione del rischio d’impresa da parte del datore di lavoro;</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Il pagamento a scadenze periodiche della retribuzione;</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Osservanza dell’orario di lavoro;</a:t>
            </a:r>
          </a:p>
          <a:p>
            <a:pPr marL="342900" lvl="0" indent="-342900" algn="just">
              <a:lnSpc>
                <a:spcPct val="107000"/>
              </a:lnSpc>
              <a:spcAft>
                <a:spcPts val="80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La collaborazione intesa come continuità e sistematicità della prestazione.</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3752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10905" y="296887"/>
            <a:ext cx="10515600" cy="835878"/>
          </a:xfrm>
        </p:spPr>
        <p:txBody>
          <a:bodyPr>
            <a:normAutofit fontScale="90000"/>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337480" y="1501254"/>
            <a:ext cx="9526137" cy="5260414"/>
          </a:xfrm>
          <a:prstGeom prst="rect">
            <a:avLst/>
          </a:prstGeom>
        </p:spPr>
        <p:txBody>
          <a:bodyPr wrap="square">
            <a:spAutoFit/>
          </a:bodyPr>
          <a:lstStyle/>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ASSUNZIONE DEL LAVORATORE</a:t>
            </a:r>
          </a:p>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Nella maggior parte dei casi, il datore di lavoro può scegliere direttamente il lavoratore da assumere.</a:t>
            </a:r>
          </a:p>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ASSUNZIONE </a:t>
            </a:r>
            <a:r>
              <a:rPr lang="it-IT" sz="2200" dirty="0" smtClean="0">
                <a:latin typeface="Calibri" panose="020F0502020204030204" pitchFamily="34" charset="0"/>
                <a:ea typeface="Calibri" panose="020F0502020204030204" pitchFamily="34" charset="0"/>
                <a:cs typeface="Times New Roman" panose="02020603050405020304" pitchFamily="18" charset="0"/>
              </a:rPr>
              <a:t>DIRETTA</a:t>
            </a:r>
            <a:endParaRPr lang="it-IT"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La ricerca e la selezione del personale può avvenire in svariati modi ( es annuncio su siti internet o su giornali, attraverso soggetti autorizzati a svolgere attività di intermediazione, </a:t>
            </a:r>
            <a:r>
              <a:rPr lang="it-IT" sz="2200" dirty="0" err="1">
                <a:latin typeface="Calibri" panose="020F0502020204030204" pitchFamily="34" charset="0"/>
                <a:ea typeface="Calibri" panose="020F0502020204030204" pitchFamily="34" charset="0"/>
                <a:cs typeface="Times New Roman" panose="02020603050405020304" pitchFamily="18" charset="0"/>
              </a:rPr>
              <a:t>ecc</a:t>
            </a:r>
            <a:r>
              <a:rPr lang="it-IT" sz="2200"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it-IT" sz="2200" u="sng" dirty="0">
                <a:latin typeface="Calibri" panose="020F0502020204030204" pitchFamily="34" charset="0"/>
                <a:ea typeface="Calibri" panose="020F0502020204030204" pitchFamily="34" charset="0"/>
                <a:cs typeface="Times New Roman" panose="02020603050405020304" pitchFamily="18" charset="0"/>
              </a:rPr>
              <a:t>RICERCA DIRETTA DEL PERSONALE </a:t>
            </a:r>
            <a:endParaRPr lang="it-IT"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 Fasi principali:</a:t>
            </a:r>
          </a:p>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ANNUNCIO (PUBBLICATO SU SITI INTERNET O GIORNALI)</a:t>
            </a:r>
          </a:p>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RICEZIONE DEI CURRICULUM</a:t>
            </a:r>
          </a:p>
          <a:p>
            <a:pPr algn="just">
              <a:lnSpc>
                <a:spcPct val="107000"/>
              </a:lnSpc>
              <a:spcAft>
                <a:spcPts val="800"/>
              </a:spcAft>
            </a:pPr>
            <a:r>
              <a:rPr lang="it-IT" sz="2200" dirty="0" smtClean="0">
                <a:latin typeface="Calibri" panose="020F0502020204030204" pitchFamily="34" charset="0"/>
                <a:ea typeface="Calibri" panose="020F0502020204030204" pitchFamily="34" charset="0"/>
                <a:cs typeface="Times New Roman" panose="02020603050405020304" pitchFamily="18" charset="0"/>
              </a:rPr>
              <a:t>COLLOQUIO</a:t>
            </a:r>
            <a:endParaRPr lang="it-IT"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314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86003"/>
          </a:xfrm>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1269242" y="1241947"/>
            <a:ext cx="9457898" cy="5179110"/>
          </a:xfrm>
          <a:prstGeom prst="rect">
            <a:avLst/>
          </a:prstGeom>
        </p:spPr>
        <p:txBody>
          <a:bodyPr wrap="square">
            <a:spAutoFit/>
          </a:bodyPr>
          <a:lstStyle/>
          <a:p>
            <a:pPr algn="just">
              <a:lnSpc>
                <a:spcPct val="107000"/>
              </a:lnSpc>
              <a:spcAft>
                <a:spcPts val="800"/>
              </a:spcAft>
            </a:pPr>
            <a:r>
              <a:rPr lang="it-IT" sz="2000" u="sng" dirty="0">
                <a:latin typeface="Calibri" panose="020F0502020204030204" pitchFamily="34" charset="0"/>
                <a:ea typeface="Calibri" panose="020F0502020204030204" pitchFamily="34" charset="0"/>
                <a:cs typeface="Times New Roman" panose="02020603050405020304" pitchFamily="18" charset="0"/>
              </a:rPr>
              <a:t>RICERCA TRAMITE SOGGETTI AUTORIZZATI</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Il datore di lavoro si avvale dell’ausilio delle agenzie per il lavoro o di altri soggetti autorizzati.</a:t>
            </a: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Tutti i servizi finalizzati ad agevolare l’incontro tra domanda e offerta di lavoro sono svolti da organismi pubblici o operatori privati debitamente autorizzati. Sono competenti a svolgere le funzioni in materia di collocamento i Centri per l’impiego, le agenzie per il lavoro private ed altri operatori che possono svolgere solo attività di intermediazione.</a:t>
            </a: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CENTRI PER L’IMPIEGO a livello provinciale o </a:t>
            </a:r>
            <a:r>
              <a:rPr lang="it-IT" sz="2000" dirty="0" err="1">
                <a:latin typeface="Calibri" panose="020F0502020204030204" pitchFamily="34" charset="0"/>
                <a:ea typeface="Calibri" panose="020F0502020204030204" pitchFamily="34" charset="0"/>
                <a:cs typeface="Times New Roman" panose="02020603050405020304" pitchFamily="18" charset="0"/>
              </a:rPr>
              <a:t>subprovinciale</a:t>
            </a:r>
            <a:r>
              <a:rPr lang="it-IT" sz="2000" dirty="0">
                <a:latin typeface="Calibri" panose="020F0502020204030204" pitchFamily="34" charset="0"/>
                <a:ea typeface="Calibri" panose="020F0502020204030204" pitchFamily="34" charset="0"/>
                <a:cs typeface="Times New Roman" panose="02020603050405020304" pitchFamily="18" charset="0"/>
              </a:rPr>
              <a:t>. Attività principali:</a:t>
            </a:r>
          </a:p>
          <a:p>
            <a:pPr marL="342900" lvl="0" indent="-342900" algn="just">
              <a:lnSpc>
                <a:spcPct val="107000"/>
              </a:lnSpc>
              <a:spcAft>
                <a:spcPts val="0"/>
              </a:spcAft>
              <a:buFont typeface="Symbol" panose="05050102010706020507" pitchFamily="18" charset="2"/>
              <a:buChar char=""/>
            </a:pPr>
            <a:r>
              <a:rPr lang="it-IT" sz="2000" dirty="0">
                <a:latin typeface="Calibri" panose="020F0502020204030204" pitchFamily="34" charset="0"/>
                <a:ea typeface="Calibri" panose="020F0502020204030204" pitchFamily="34" charset="0"/>
                <a:cs typeface="Times New Roman" panose="02020603050405020304" pitchFamily="18" charset="0"/>
              </a:rPr>
              <a:t>Promozione dell’incontro tra domanda ed offerta di lavoro mediante comunicazione e diffusione dei dati relativi ai soggetti presenti nell’elenco anagrafico</a:t>
            </a:r>
          </a:p>
          <a:p>
            <a:pPr marL="342900" lvl="0" indent="-342900" algn="just">
              <a:lnSpc>
                <a:spcPct val="107000"/>
              </a:lnSpc>
              <a:spcAft>
                <a:spcPts val="0"/>
              </a:spcAft>
              <a:buFont typeface="Symbol" panose="05050102010706020507" pitchFamily="18" charset="2"/>
              <a:buChar char=""/>
            </a:pPr>
            <a:r>
              <a:rPr lang="it-IT" sz="2000" dirty="0">
                <a:latin typeface="Calibri" panose="020F0502020204030204" pitchFamily="34" charset="0"/>
                <a:ea typeface="Calibri" panose="020F0502020204030204" pitchFamily="34" charset="0"/>
                <a:cs typeface="Times New Roman" panose="02020603050405020304" pitchFamily="18" charset="0"/>
              </a:rPr>
              <a:t>Servizi di consulenza e preselezione, intermediazione a favore del datore di lavoro che voglia mantenere l’anonimato nelle inserzioni o annunci per la ricerca di personale</a:t>
            </a:r>
          </a:p>
          <a:p>
            <a:pPr marL="342900" lvl="0" indent="-342900" algn="just">
              <a:lnSpc>
                <a:spcPct val="107000"/>
              </a:lnSpc>
              <a:spcAft>
                <a:spcPts val="80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Assistenza e orientamento nella ricerca di un impiego ai lavoratori in cerca di occupazione, che vengono iscritti nell’apposito elenco anagrafico.</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7357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4" name="Rettangolo 3"/>
          <p:cNvSpPr/>
          <p:nvPr/>
        </p:nvSpPr>
        <p:spPr>
          <a:xfrm>
            <a:off x="1501253" y="1405719"/>
            <a:ext cx="9539785" cy="454612"/>
          </a:xfrm>
          <a:prstGeom prst="rect">
            <a:avLst/>
          </a:prstGeom>
        </p:spPr>
        <p:txBody>
          <a:bodyPr wrap="square">
            <a:spAutoFit/>
          </a:bodyPr>
          <a:lstStyle/>
          <a:p>
            <a:pPr>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 </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ttangolo 4"/>
          <p:cNvSpPr/>
          <p:nvPr/>
        </p:nvSpPr>
        <p:spPr>
          <a:xfrm>
            <a:off x="1501253" y="1901018"/>
            <a:ext cx="9389660" cy="470000"/>
          </a:xfrm>
          <a:prstGeom prst="rect">
            <a:avLst/>
          </a:prstGeom>
        </p:spPr>
        <p:txBody>
          <a:bodyPr wrap="square">
            <a:spAutoFit/>
          </a:bodyPr>
          <a:lstStyle/>
          <a:p>
            <a:pPr algn="just">
              <a:lnSpc>
                <a:spcPct val="107000"/>
              </a:lnSpc>
              <a:spcAft>
                <a:spcPts val="800"/>
              </a:spcAft>
            </a:pPr>
            <a:r>
              <a:rPr lang="it-IT" sz="2400" dirty="0" smtClean="0">
                <a:latin typeface="Calibri" panose="020F0502020204030204" pitchFamily="34" charset="0"/>
                <a:ea typeface="Calibri" panose="020F0502020204030204" pitchFamily="34" charset="0"/>
                <a:cs typeface="Times New Roman" panose="02020603050405020304" pitchFamily="18" charset="0"/>
              </a:rPr>
              <a:t>.</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ttangolo 5"/>
          <p:cNvSpPr/>
          <p:nvPr/>
        </p:nvSpPr>
        <p:spPr>
          <a:xfrm>
            <a:off x="1091821" y="1690689"/>
            <a:ext cx="9594375" cy="4542269"/>
          </a:xfrm>
          <a:prstGeom prst="rect">
            <a:avLst/>
          </a:prstGeom>
        </p:spPr>
        <p:txBody>
          <a:bodyPr wrap="square">
            <a:spAutoFit/>
          </a:bodyPr>
          <a:lstStyle/>
          <a:p>
            <a:pPr algn="just">
              <a:lnSpc>
                <a:spcPct val="107000"/>
              </a:lnSpc>
              <a:spcAft>
                <a:spcPts val="800"/>
              </a:spcAft>
            </a:pPr>
            <a:r>
              <a:rPr lang="it-IT" sz="2200" dirty="0" smtClean="0">
                <a:latin typeface="Calibri" panose="020F0502020204030204" pitchFamily="34" charset="0"/>
                <a:ea typeface="Calibri" panose="020F0502020204030204" pitchFamily="34" charset="0"/>
                <a:cs typeface="Times New Roman" panose="02020603050405020304" pitchFamily="18" charset="0"/>
              </a:rPr>
              <a:t>AGENZIE </a:t>
            </a:r>
            <a:r>
              <a:rPr lang="it-IT" sz="2200" dirty="0">
                <a:latin typeface="Calibri" panose="020F0502020204030204" pitchFamily="34" charset="0"/>
                <a:ea typeface="Calibri" panose="020F0502020204030204" pitchFamily="34" charset="0"/>
                <a:cs typeface="Times New Roman" panose="02020603050405020304" pitchFamily="18" charset="0"/>
              </a:rPr>
              <a:t>PER IL LAVORO Attività principale:</a:t>
            </a:r>
          </a:p>
          <a:p>
            <a:pPr marL="342900" lvl="0" indent="-342900" algn="just">
              <a:lnSpc>
                <a:spcPct val="107000"/>
              </a:lnSpc>
              <a:spcAft>
                <a:spcPts val="0"/>
              </a:spcAft>
              <a:buFont typeface="Symbol" panose="05050102010706020507" pitchFamily="18" charset="2"/>
              <a:buChar char=""/>
            </a:pPr>
            <a:r>
              <a:rPr lang="it-IT" sz="2200" dirty="0" smtClean="0">
                <a:latin typeface="Calibri" panose="020F0502020204030204" pitchFamily="34" charset="0"/>
                <a:ea typeface="Calibri" panose="020F0502020204030204" pitchFamily="34" charset="0"/>
                <a:cs typeface="Times New Roman" panose="02020603050405020304" pitchFamily="18" charset="0"/>
              </a:rPr>
              <a:t>Intermediazione </a:t>
            </a:r>
            <a:r>
              <a:rPr lang="it-IT" sz="2200" dirty="0">
                <a:latin typeface="Calibri" panose="020F0502020204030204" pitchFamily="34" charset="0"/>
                <a:ea typeface="Calibri" panose="020F0502020204030204" pitchFamily="34" charset="0"/>
                <a:cs typeface="Times New Roman" panose="02020603050405020304" pitchFamily="18" charset="0"/>
              </a:rPr>
              <a:t>= mediazione tra domanda e offerta di lavoro, raccolta di curriculum, preselezione e costituzione di banca dati, promozione e gestione dell’incontro tra domanda e offerta di lavoro, orientamento professionale progettazione ed erogazione di attività formative finalizzate all’inserimento lavorativo;</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Ricerca e selezione del personale = individuazione delle candidature idonee a ricoprire una o più posizioni lavorative secondo le specifiche esigenze del committente;</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supporto alla ricollocazione professionale = ricollocazione nel mercato del lavoro di prestatori di lavoro singolarmente o collettivamente considerati;</a:t>
            </a:r>
          </a:p>
          <a:p>
            <a:pPr marL="342900" lvl="0" indent="-342900" algn="just">
              <a:lnSpc>
                <a:spcPct val="107000"/>
              </a:lnSpc>
              <a:spcAft>
                <a:spcPts val="80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somministrazione di lavoro = fornitura professionale di manodopera. </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6072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49526"/>
          </a:xfrm>
        </p:spPr>
        <p:txBody>
          <a:bodyPr>
            <a:normAutofit fontScale="90000"/>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4" name="Rettangolo 3"/>
          <p:cNvSpPr/>
          <p:nvPr/>
        </p:nvSpPr>
        <p:spPr>
          <a:xfrm>
            <a:off x="1255594" y="1760561"/>
            <a:ext cx="9512490" cy="4179990"/>
          </a:xfrm>
          <a:prstGeom prst="rect">
            <a:avLst/>
          </a:prstGeom>
        </p:spPr>
        <p:txBody>
          <a:bodyPr wrap="square">
            <a:spAutoFit/>
          </a:bodyPr>
          <a:lstStyle/>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ALTRI OPERATORI che supportano l’incontro tra domanda e offerta di lavoro:</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comuni, camere di commercio;</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associazioni di datori di lavoro e dei lavoratori più rappresentative a livello nazionale;</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scuole ed università con la pubblicazione e l’accesso gratuito sui relativi siti istituzionali e conferimento sul portale </a:t>
            </a:r>
            <a:r>
              <a:rPr lang="it-IT" sz="2200" dirty="0" err="1">
                <a:latin typeface="Calibri" panose="020F0502020204030204" pitchFamily="34" charset="0"/>
                <a:ea typeface="Calibri" panose="020F0502020204030204" pitchFamily="34" charset="0"/>
                <a:cs typeface="Times New Roman" panose="02020603050405020304" pitchFamily="18" charset="0"/>
              </a:rPr>
              <a:t>Cliclavoro</a:t>
            </a:r>
            <a:r>
              <a:rPr lang="it-IT" sz="2200" dirty="0">
                <a:latin typeface="Calibri" panose="020F0502020204030204" pitchFamily="34" charset="0"/>
                <a:ea typeface="Calibri" panose="020F0502020204030204" pitchFamily="34" charset="0"/>
                <a:cs typeface="Times New Roman" panose="02020603050405020304" pitchFamily="18" charset="0"/>
              </a:rPr>
              <a:t> dei curriculum dei propri studenti fino ad almeno 12 mesi dopo il conseguimento del titolo di studio;</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patronati, enti  ed associazioni che svolgono attività attinenti la tutela del lavoro, l’assistenza e la promozione delle attività imprenditoriali:</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gestori di siti internet;</a:t>
            </a:r>
          </a:p>
          <a:p>
            <a:pPr marL="342900" lvl="0" indent="-342900" algn="just">
              <a:lnSpc>
                <a:spcPct val="107000"/>
              </a:lnSpc>
              <a:spcAft>
                <a:spcPts val="80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fondazioni dei consulenti del lavoro .</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2298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4" name="Rettangolo 3"/>
          <p:cNvSpPr/>
          <p:nvPr/>
        </p:nvSpPr>
        <p:spPr>
          <a:xfrm>
            <a:off x="1091821" y="1446663"/>
            <a:ext cx="10426890" cy="4740785"/>
          </a:xfrm>
          <a:prstGeom prst="rect">
            <a:avLst/>
          </a:prstGeom>
        </p:spPr>
        <p:txBody>
          <a:bodyPr wrap="square">
            <a:spAutoFit/>
          </a:bodyPr>
          <a:lstStyle/>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STIPULAZIONE DEL CONTRATTO</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Il contratto di lavoro (c.d. lettera di assunzione) ha solitamente la forma scritta.</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Contiene:</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Generalità: identità delle parti;</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                      luogo di lavoro;</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                      data di inizio del rapporto;</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                      previsione dell’eventuale patto di prova;</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                     inquadramento, livello, qualifica, e mansioni;</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                     riferimento al CCNL di categoria( per i riferimenti di durata del periodo di prova,</a:t>
            </a:r>
          </a:p>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                    importo iniziale della retribuzione, durata delle ferie retribuite, orario di lavoro, termini</a:t>
            </a: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 </a:t>
            </a:r>
            <a:r>
              <a:rPr lang="it-IT" sz="2000" dirty="0" smtClean="0">
                <a:latin typeface="Calibri" panose="020F0502020204030204" pitchFamily="34" charset="0"/>
                <a:ea typeface="Calibri" panose="020F0502020204030204" pitchFamily="34" charset="0"/>
                <a:cs typeface="Times New Roman" panose="02020603050405020304" pitchFamily="18" charset="0"/>
              </a:rPr>
              <a:t>                  di preavviso in caso di recesso).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9858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ttangolo 2"/>
          <p:cNvSpPr/>
          <p:nvPr/>
        </p:nvSpPr>
        <p:spPr>
          <a:xfrm>
            <a:off x="1510352" y="2142109"/>
            <a:ext cx="9325970" cy="4337341"/>
          </a:xfrm>
          <a:prstGeom prst="rect">
            <a:avLst/>
          </a:prstGeom>
        </p:spPr>
        <p:txBody>
          <a:bodyPr wrap="square">
            <a:spAutoFit/>
          </a:bodyPr>
          <a:lstStyle/>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OBBLIGHI DEL LAVORATORE</a:t>
            </a:r>
          </a:p>
          <a:p>
            <a:pPr algn="just">
              <a:lnSpc>
                <a:spcPct val="107000"/>
              </a:lnSpc>
              <a:spcAft>
                <a:spcPts val="800"/>
              </a:spcAft>
            </a:pPr>
            <a:r>
              <a:rPr lang="it-IT" sz="2000" b="1" u="sng" dirty="0">
                <a:latin typeface="Calibri" panose="020F0502020204030204" pitchFamily="34" charset="0"/>
                <a:ea typeface="Calibri" panose="020F0502020204030204" pitchFamily="34" charset="0"/>
                <a:cs typeface="Times New Roman" panose="02020603050405020304" pitchFamily="18" charset="0"/>
              </a:rPr>
              <a:t>DILIGENZA</a:t>
            </a:r>
            <a:r>
              <a:rPr lang="it-IT" sz="2000" dirty="0">
                <a:latin typeface="Calibri" panose="020F0502020204030204" pitchFamily="34" charset="0"/>
                <a:ea typeface="Calibri" panose="020F0502020204030204" pitchFamily="34" charset="0"/>
                <a:cs typeface="Times New Roman" panose="02020603050405020304" pitchFamily="18" charset="0"/>
              </a:rPr>
              <a:t>: Il lavoratore nello svolgimento della sua attività deve usare la diligenza richiesta dalla natura della prestazione e dall’ interesse dell’impresa. Essa consiste nell’esattezza e nella scrupolosità nello svolgere il proprio lavoro e dipende innanzitutto dalle mansioni assegnate. La diligenza deve essere collegata alle esigenze organizzative dell’impresa in collegamento e coordinamento con il lavoro degli altri dipendenti.</a:t>
            </a:r>
          </a:p>
          <a:p>
            <a:pPr algn="just">
              <a:lnSpc>
                <a:spcPct val="107000"/>
              </a:lnSpc>
              <a:spcAft>
                <a:spcPts val="800"/>
              </a:spcAft>
            </a:pPr>
            <a:r>
              <a:rPr lang="it-IT" sz="2000" dirty="0">
                <a:latin typeface="Calibri" panose="020F0502020204030204" pitchFamily="34" charset="0"/>
                <a:ea typeface="Calibri" panose="020F0502020204030204" pitchFamily="34" charset="0"/>
                <a:cs typeface="Times New Roman" panose="02020603050405020304" pitchFamily="18" charset="0"/>
              </a:rPr>
              <a:t>La violazione dell’obbligo di diligenza costituisce forma di inadempimento dell’obbligazione contrattuale ed è fonte di responsabilità disciplinare, determinando, in casi gravi, anche il recesso dal rapporto di lavoro. Se  tale negligenza del lavoratore ha causato un evento dannoso, </a:t>
            </a:r>
            <a:r>
              <a:rPr lang="it-IT" sz="2000" dirty="0" err="1">
                <a:latin typeface="Calibri" panose="020F0502020204030204" pitchFamily="34" charset="0"/>
                <a:ea typeface="Calibri" panose="020F0502020204030204" pitchFamily="34" charset="0"/>
                <a:cs typeface="Times New Roman" panose="02020603050405020304" pitchFamily="18" charset="0"/>
              </a:rPr>
              <a:t>ilò</a:t>
            </a:r>
            <a:r>
              <a:rPr lang="it-IT" sz="2000" dirty="0">
                <a:latin typeface="Calibri" panose="020F0502020204030204" pitchFamily="34" charset="0"/>
                <a:ea typeface="Calibri" panose="020F0502020204030204" pitchFamily="34" charset="0"/>
                <a:cs typeface="Times New Roman" panose="02020603050405020304" pitchFamily="18" charset="0"/>
              </a:rPr>
              <a:t> lavoratore è obbligato al risarcimento del danno.  </a:t>
            </a:r>
          </a:p>
          <a:p>
            <a:pPr algn="just">
              <a:lnSpc>
                <a:spcPct val="107000"/>
              </a:lnSpc>
              <a:spcAft>
                <a:spcPts val="800"/>
              </a:spcAft>
            </a:pPr>
            <a:r>
              <a:rPr lang="it-IT" sz="2000" b="1" u="sng" dirty="0">
                <a:latin typeface="Calibri" panose="020F0502020204030204" pitchFamily="34" charset="0"/>
                <a:ea typeface="Calibri" panose="020F0502020204030204" pitchFamily="34" charset="0"/>
                <a:cs typeface="Times New Roman" panose="02020603050405020304" pitchFamily="18" charset="0"/>
              </a:rPr>
              <a:t>OBBEDIENZA</a:t>
            </a:r>
            <a:r>
              <a:rPr lang="it-IT" sz="2000" dirty="0">
                <a:latin typeface="Calibri" panose="020F0502020204030204" pitchFamily="34" charset="0"/>
                <a:ea typeface="Calibri" panose="020F0502020204030204" pitchFamily="34" charset="0"/>
                <a:cs typeface="Times New Roman" panose="02020603050405020304" pitchFamily="18" charset="0"/>
              </a:rPr>
              <a:t>: Il lavoratore ha l’obbligo di rispettare le disposizioni impartite dal datore di lavoro o dai suoi collaboratori per l’esecuzione e la disciplina del lavoro.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0223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ttangolo 3"/>
          <p:cNvSpPr/>
          <p:nvPr/>
        </p:nvSpPr>
        <p:spPr>
          <a:xfrm>
            <a:off x="1510352" y="2658276"/>
            <a:ext cx="9489744" cy="3699090"/>
          </a:xfrm>
          <a:prstGeom prst="rect">
            <a:avLst/>
          </a:prstGeom>
        </p:spPr>
        <p:txBody>
          <a:bodyPr wrap="square">
            <a:spAutoFit/>
          </a:bodyPr>
          <a:lstStyle/>
          <a:p>
            <a:pPr algn="just">
              <a:lnSpc>
                <a:spcPct val="107000"/>
              </a:lnSpc>
              <a:spcAft>
                <a:spcPts val="800"/>
              </a:spcAft>
            </a:pPr>
            <a:r>
              <a:rPr lang="it-IT" sz="2200" b="1" u="sng" dirty="0">
                <a:latin typeface="Calibri" panose="020F0502020204030204" pitchFamily="34" charset="0"/>
                <a:ea typeface="Calibri" panose="020F0502020204030204" pitchFamily="34" charset="0"/>
                <a:cs typeface="Times New Roman" panose="02020603050405020304" pitchFamily="18" charset="0"/>
              </a:rPr>
              <a:t>FEDELTA’</a:t>
            </a:r>
            <a:r>
              <a:rPr lang="it-IT" sz="2200" dirty="0">
                <a:latin typeface="Calibri" panose="020F0502020204030204" pitchFamily="34" charset="0"/>
                <a:ea typeface="Calibri" panose="020F0502020204030204" pitchFamily="34" charset="0"/>
                <a:cs typeface="Times New Roman" panose="02020603050405020304" pitchFamily="18" charset="0"/>
              </a:rPr>
              <a:t>: L’obbligo di fedeltà comporta l’osservanza, da parte del lavoratore, del divieto di trattare affari per conto proprio o di terzi in concorrenza con l’imprenditore nel medesimo settore commerciale o produttivo (divieto di concorrenza) e di quello di divulgare notizie riguardanti l’organizzazione e i metodi di produzione, oppure di farne uso in modo pregiudizievole per l’impresa(obbligo di riservatezza). Il lavoratore, deve tenere un comportamento leale per salvaguardare il datore di lavoro contro il possibile uso pregiudizievole delle notizie ed informazioni di cui il lavoratore viene comunque a conoscenza durante lo svolgimento della sua attività. Tale obbligo deve essere rispettato anche al di fuori dell’orario di lavoro e durante la sospensione del contratto.             </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8325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2012</Words>
  <Application>Microsoft Office PowerPoint</Application>
  <PresentationFormat>Widescreen</PresentationFormat>
  <Paragraphs>150</Paragraphs>
  <Slides>15</Slides>
  <Notes>15</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15</vt:i4>
      </vt:variant>
    </vt:vector>
  </HeadingPairs>
  <TitlesOfParts>
    <vt:vector size="23" baseType="lpstr">
      <vt:lpstr>Arial</vt:lpstr>
      <vt:lpstr>Bauhaus 93</vt:lpstr>
      <vt:lpstr>Book Antiqua</vt:lpstr>
      <vt:lpstr>Calibri</vt:lpstr>
      <vt:lpstr>Calibri Light</vt:lpstr>
      <vt:lpstr>Symbol</vt:lpstr>
      <vt:lpstr>Times New Roman</vt:lpstr>
      <vt:lpstr>Tema di Office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User</dc:creator>
  <cp:lastModifiedBy>User</cp:lastModifiedBy>
  <cp:revision>20</cp:revision>
  <dcterms:created xsi:type="dcterms:W3CDTF">2016-02-06T13:52:38Z</dcterms:created>
  <dcterms:modified xsi:type="dcterms:W3CDTF">2016-05-08T16:55:48Z</dcterms:modified>
</cp:coreProperties>
</file>